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  <p:sldMasterId id="2147483758" r:id="rId2"/>
  </p:sldMasterIdLst>
  <p:notesMasterIdLst>
    <p:notesMasterId r:id="rId21"/>
  </p:notesMasterIdLst>
  <p:sldIdLst>
    <p:sldId id="286" r:id="rId3"/>
    <p:sldId id="274" r:id="rId4"/>
    <p:sldId id="329" r:id="rId5"/>
    <p:sldId id="328" r:id="rId6"/>
    <p:sldId id="320" r:id="rId7"/>
    <p:sldId id="327" r:id="rId8"/>
    <p:sldId id="311" r:id="rId9"/>
    <p:sldId id="312" r:id="rId10"/>
    <p:sldId id="313" r:id="rId11"/>
    <p:sldId id="314" r:id="rId12"/>
    <p:sldId id="315" r:id="rId13"/>
    <p:sldId id="319" r:id="rId14"/>
    <p:sldId id="321" r:id="rId15"/>
    <p:sldId id="325" r:id="rId16"/>
    <p:sldId id="323" r:id="rId17"/>
    <p:sldId id="322" r:id="rId18"/>
    <p:sldId id="298" r:id="rId19"/>
    <p:sldId id="32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60"/>
  </p:normalViewPr>
  <p:slideViewPr>
    <p:cSldViewPr>
      <p:cViewPr varScale="1">
        <p:scale>
          <a:sx n="84" d="100"/>
          <a:sy n="84" d="100"/>
        </p:scale>
        <p:origin x="147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A25A8F-77B4-4406-9F92-419027DF105A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C48A44-D7DC-420E-BCC9-E266ABC2F152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2000" dirty="0" smtClean="0"/>
            <a:t>Mission</a:t>
          </a:r>
          <a:endParaRPr lang="en-US" sz="2000" dirty="0"/>
        </a:p>
      </dgm:t>
    </dgm:pt>
    <dgm:pt modelId="{6645DD6A-B7EC-415D-9856-B759674F8C36}" type="parTrans" cxnId="{6A12D014-A3F9-4EC0-8541-35AA1D91D7E8}">
      <dgm:prSet/>
      <dgm:spPr/>
      <dgm:t>
        <a:bodyPr/>
        <a:lstStyle/>
        <a:p>
          <a:endParaRPr lang="en-US"/>
        </a:p>
      </dgm:t>
    </dgm:pt>
    <dgm:pt modelId="{32DE177F-5F2C-4E9D-A2E7-4D3DD25D4ABF}" type="sibTrans" cxnId="{6A12D014-A3F9-4EC0-8541-35AA1D91D7E8}">
      <dgm:prSet/>
      <dgm:spPr/>
      <dgm:t>
        <a:bodyPr/>
        <a:lstStyle/>
        <a:p>
          <a:endParaRPr lang="en-US"/>
        </a:p>
      </dgm:t>
    </dgm:pt>
    <dgm:pt modelId="{19B6E52C-5E3C-443F-8BD8-47A43D86EEF5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2000" dirty="0" smtClean="0"/>
            <a:t>Measure</a:t>
          </a:r>
          <a:endParaRPr lang="en-US" sz="2000" dirty="0"/>
        </a:p>
      </dgm:t>
    </dgm:pt>
    <dgm:pt modelId="{50009F3A-4C22-4A74-B9F1-552F750635D4}" type="parTrans" cxnId="{F88DEC0E-7084-4E60-8E1C-7E4C03210681}">
      <dgm:prSet/>
      <dgm:spPr/>
      <dgm:t>
        <a:bodyPr/>
        <a:lstStyle/>
        <a:p>
          <a:endParaRPr lang="en-US"/>
        </a:p>
      </dgm:t>
    </dgm:pt>
    <dgm:pt modelId="{CC47234D-BCCA-42FD-ABFA-2BF8BB6B937C}" type="sibTrans" cxnId="{F88DEC0E-7084-4E60-8E1C-7E4C03210681}">
      <dgm:prSet/>
      <dgm:spPr/>
      <dgm:t>
        <a:bodyPr/>
        <a:lstStyle/>
        <a:p>
          <a:endParaRPr lang="en-US"/>
        </a:p>
      </dgm:t>
    </dgm:pt>
    <dgm:pt modelId="{9ACE26CC-3FAE-4A4C-8DB9-7693F2B93957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2000" dirty="0" smtClean="0"/>
            <a:t>Media</a:t>
          </a:r>
          <a:endParaRPr lang="en-US" sz="2000" dirty="0"/>
        </a:p>
      </dgm:t>
    </dgm:pt>
    <dgm:pt modelId="{301C2AEE-0CC6-45A0-9332-02920EBF063B}" type="parTrans" cxnId="{698115EF-9046-4A14-8BAA-760E13450D5A}">
      <dgm:prSet/>
      <dgm:spPr/>
      <dgm:t>
        <a:bodyPr/>
        <a:lstStyle/>
        <a:p>
          <a:endParaRPr lang="en-US"/>
        </a:p>
      </dgm:t>
    </dgm:pt>
    <dgm:pt modelId="{B6D68896-BCAA-4CC1-980C-BADF5209CA38}" type="sibTrans" cxnId="{698115EF-9046-4A14-8BAA-760E13450D5A}">
      <dgm:prSet/>
      <dgm:spPr/>
      <dgm:t>
        <a:bodyPr/>
        <a:lstStyle/>
        <a:p>
          <a:endParaRPr lang="en-US"/>
        </a:p>
      </dgm:t>
    </dgm:pt>
    <dgm:pt modelId="{7B672C80-2545-481D-9188-6C934F098A21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2000" dirty="0" smtClean="0"/>
            <a:t>Message</a:t>
          </a:r>
          <a:endParaRPr lang="en-US" sz="2000" dirty="0"/>
        </a:p>
      </dgm:t>
    </dgm:pt>
    <dgm:pt modelId="{C399559A-9431-4890-83BB-F45214CFFE4A}" type="parTrans" cxnId="{94F744D5-4D1D-41EA-94C5-A7A78A667CCC}">
      <dgm:prSet/>
      <dgm:spPr/>
      <dgm:t>
        <a:bodyPr/>
        <a:lstStyle/>
        <a:p>
          <a:endParaRPr lang="en-US"/>
        </a:p>
      </dgm:t>
    </dgm:pt>
    <dgm:pt modelId="{9165397D-D5B7-43A3-9210-1210D06BA125}" type="sibTrans" cxnId="{94F744D5-4D1D-41EA-94C5-A7A78A667CCC}">
      <dgm:prSet/>
      <dgm:spPr/>
      <dgm:t>
        <a:bodyPr/>
        <a:lstStyle/>
        <a:p>
          <a:endParaRPr lang="en-US"/>
        </a:p>
      </dgm:t>
    </dgm:pt>
    <dgm:pt modelId="{5AB56DDC-A198-4E7A-AB5D-87DF66E7B9AE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2000" dirty="0" smtClean="0"/>
            <a:t>Money</a:t>
          </a:r>
          <a:endParaRPr lang="en-US" sz="2000" dirty="0"/>
        </a:p>
      </dgm:t>
    </dgm:pt>
    <dgm:pt modelId="{42F2A84B-5B31-46FE-9C86-FE7B4626F61C}" type="parTrans" cxnId="{71AE5E87-496D-48CE-B8DA-B88A00272921}">
      <dgm:prSet/>
      <dgm:spPr/>
      <dgm:t>
        <a:bodyPr/>
        <a:lstStyle/>
        <a:p>
          <a:endParaRPr lang="en-US"/>
        </a:p>
      </dgm:t>
    </dgm:pt>
    <dgm:pt modelId="{471F121A-0532-4ABD-B5AE-62CE8188264E}" type="sibTrans" cxnId="{71AE5E87-496D-48CE-B8DA-B88A00272921}">
      <dgm:prSet/>
      <dgm:spPr/>
      <dgm:t>
        <a:bodyPr/>
        <a:lstStyle/>
        <a:p>
          <a:endParaRPr lang="en-US"/>
        </a:p>
      </dgm:t>
    </dgm:pt>
    <dgm:pt modelId="{EB8DC58C-9DD6-4E78-9F8F-E0782F408BE7}" type="pres">
      <dgm:prSet presAssocID="{CCA25A8F-77B4-4406-9F92-419027DF105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E32E11-2C51-4B06-814F-8F071CEF6CB6}" type="pres">
      <dgm:prSet presAssocID="{95C48A44-D7DC-420E-BCC9-E266ABC2F15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5D32EF-31AB-4903-9253-D3559A4B3349}" type="pres">
      <dgm:prSet presAssocID="{95C48A44-D7DC-420E-BCC9-E266ABC2F152}" presName="spNode" presStyleCnt="0"/>
      <dgm:spPr/>
    </dgm:pt>
    <dgm:pt modelId="{6BEF4F76-DC0C-4041-9080-7B1DA3EFC867}" type="pres">
      <dgm:prSet presAssocID="{32DE177F-5F2C-4E9D-A2E7-4D3DD25D4ABF}" presName="sibTrans" presStyleLbl="sibTrans1D1" presStyleIdx="0" presStyleCnt="5"/>
      <dgm:spPr/>
      <dgm:t>
        <a:bodyPr/>
        <a:lstStyle/>
        <a:p>
          <a:endParaRPr lang="en-US"/>
        </a:p>
      </dgm:t>
    </dgm:pt>
    <dgm:pt modelId="{C54DB0D9-C664-43FC-B864-272C95DB2096}" type="pres">
      <dgm:prSet presAssocID="{19B6E52C-5E3C-443F-8BD8-47A43D86EEF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6DEC3E-0656-4764-8945-087BFBE2E816}" type="pres">
      <dgm:prSet presAssocID="{19B6E52C-5E3C-443F-8BD8-47A43D86EEF5}" presName="spNode" presStyleCnt="0"/>
      <dgm:spPr/>
    </dgm:pt>
    <dgm:pt modelId="{D8C12D6A-E110-4211-B225-629FF10E9714}" type="pres">
      <dgm:prSet presAssocID="{CC47234D-BCCA-42FD-ABFA-2BF8BB6B937C}" presName="sibTrans" presStyleLbl="sibTrans1D1" presStyleIdx="1" presStyleCnt="5"/>
      <dgm:spPr/>
      <dgm:t>
        <a:bodyPr/>
        <a:lstStyle/>
        <a:p>
          <a:endParaRPr lang="en-US"/>
        </a:p>
      </dgm:t>
    </dgm:pt>
    <dgm:pt modelId="{A1893FC5-26B7-4E31-9347-0F56B4C9EFFA}" type="pres">
      <dgm:prSet presAssocID="{9ACE26CC-3FAE-4A4C-8DB9-7693F2B9395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B869D7-1887-4A62-A353-5DAC157327FE}" type="pres">
      <dgm:prSet presAssocID="{9ACE26CC-3FAE-4A4C-8DB9-7693F2B93957}" presName="spNode" presStyleCnt="0"/>
      <dgm:spPr/>
    </dgm:pt>
    <dgm:pt modelId="{CFBC5A14-80F2-4885-8B14-41AEE60E11D0}" type="pres">
      <dgm:prSet presAssocID="{B6D68896-BCAA-4CC1-980C-BADF5209CA38}" presName="sibTrans" presStyleLbl="sibTrans1D1" presStyleIdx="2" presStyleCnt="5"/>
      <dgm:spPr/>
      <dgm:t>
        <a:bodyPr/>
        <a:lstStyle/>
        <a:p>
          <a:endParaRPr lang="en-US"/>
        </a:p>
      </dgm:t>
    </dgm:pt>
    <dgm:pt modelId="{2E4B9AB4-496E-45D2-B6BC-696AD5DD50F8}" type="pres">
      <dgm:prSet presAssocID="{7B672C80-2545-481D-9188-6C934F098A2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8F4F7-F9CC-4FF3-80DA-587E88D1B7EE}" type="pres">
      <dgm:prSet presAssocID="{7B672C80-2545-481D-9188-6C934F098A21}" presName="spNode" presStyleCnt="0"/>
      <dgm:spPr/>
    </dgm:pt>
    <dgm:pt modelId="{82F411B3-C887-4856-938A-8479D03590E7}" type="pres">
      <dgm:prSet presAssocID="{9165397D-D5B7-43A3-9210-1210D06BA125}" presName="sibTrans" presStyleLbl="sibTrans1D1" presStyleIdx="3" presStyleCnt="5"/>
      <dgm:spPr/>
      <dgm:t>
        <a:bodyPr/>
        <a:lstStyle/>
        <a:p>
          <a:endParaRPr lang="en-US"/>
        </a:p>
      </dgm:t>
    </dgm:pt>
    <dgm:pt modelId="{8E2A9D39-F892-481B-9224-C92BDC79FE9A}" type="pres">
      <dgm:prSet presAssocID="{5AB56DDC-A198-4E7A-AB5D-87DF66E7B9A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E4059A-51B7-4951-B933-74522373D7C2}" type="pres">
      <dgm:prSet presAssocID="{5AB56DDC-A198-4E7A-AB5D-87DF66E7B9AE}" presName="spNode" presStyleCnt="0"/>
      <dgm:spPr/>
    </dgm:pt>
    <dgm:pt modelId="{CFF2F097-FB79-4CAF-9DB8-A393395D6AEC}" type="pres">
      <dgm:prSet presAssocID="{471F121A-0532-4ABD-B5AE-62CE8188264E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FC0A2D59-FFE0-4FC1-9113-E2F67764995E}" type="presOf" srcId="{19B6E52C-5E3C-443F-8BD8-47A43D86EEF5}" destId="{C54DB0D9-C664-43FC-B864-272C95DB2096}" srcOrd="0" destOrd="0" presId="urn:microsoft.com/office/officeart/2005/8/layout/cycle6"/>
    <dgm:cxn modelId="{5946A39E-F899-472F-B55F-EC0574126A31}" type="presOf" srcId="{CC47234D-BCCA-42FD-ABFA-2BF8BB6B937C}" destId="{D8C12D6A-E110-4211-B225-629FF10E9714}" srcOrd="0" destOrd="0" presId="urn:microsoft.com/office/officeart/2005/8/layout/cycle6"/>
    <dgm:cxn modelId="{698115EF-9046-4A14-8BAA-760E13450D5A}" srcId="{CCA25A8F-77B4-4406-9F92-419027DF105A}" destId="{9ACE26CC-3FAE-4A4C-8DB9-7693F2B93957}" srcOrd="2" destOrd="0" parTransId="{301C2AEE-0CC6-45A0-9332-02920EBF063B}" sibTransId="{B6D68896-BCAA-4CC1-980C-BADF5209CA38}"/>
    <dgm:cxn modelId="{DD681D28-A881-4589-AFB1-59CB619D4956}" type="presOf" srcId="{CCA25A8F-77B4-4406-9F92-419027DF105A}" destId="{EB8DC58C-9DD6-4E78-9F8F-E0782F408BE7}" srcOrd="0" destOrd="0" presId="urn:microsoft.com/office/officeart/2005/8/layout/cycle6"/>
    <dgm:cxn modelId="{94F744D5-4D1D-41EA-94C5-A7A78A667CCC}" srcId="{CCA25A8F-77B4-4406-9F92-419027DF105A}" destId="{7B672C80-2545-481D-9188-6C934F098A21}" srcOrd="3" destOrd="0" parTransId="{C399559A-9431-4890-83BB-F45214CFFE4A}" sibTransId="{9165397D-D5B7-43A3-9210-1210D06BA125}"/>
    <dgm:cxn modelId="{F88DEC0E-7084-4E60-8E1C-7E4C03210681}" srcId="{CCA25A8F-77B4-4406-9F92-419027DF105A}" destId="{19B6E52C-5E3C-443F-8BD8-47A43D86EEF5}" srcOrd="1" destOrd="0" parTransId="{50009F3A-4C22-4A74-B9F1-552F750635D4}" sibTransId="{CC47234D-BCCA-42FD-ABFA-2BF8BB6B937C}"/>
    <dgm:cxn modelId="{5395F30E-692A-4689-87F6-780437D6F0F0}" type="presOf" srcId="{7B672C80-2545-481D-9188-6C934F098A21}" destId="{2E4B9AB4-496E-45D2-B6BC-696AD5DD50F8}" srcOrd="0" destOrd="0" presId="urn:microsoft.com/office/officeart/2005/8/layout/cycle6"/>
    <dgm:cxn modelId="{D7F4F532-B50A-49FE-8E78-09B666A994C7}" type="presOf" srcId="{32DE177F-5F2C-4E9D-A2E7-4D3DD25D4ABF}" destId="{6BEF4F76-DC0C-4041-9080-7B1DA3EFC867}" srcOrd="0" destOrd="0" presId="urn:microsoft.com/office/officeart/2005/8/layout/cycle6"/>
    <dgm:cxn modelId="{F7819B4D-EBE1-4227-B83C-F3CD666DA54C}" type="presOf" srcId="{5AB56DDC-A198-4E7A-AB5D-87DF66E7B9AE}" destId="{8E2A9D39-F892-481B-9224-C92BDC79FE9A}" srcOrd="0" destOrd="0" presId="urn:microsoft.com/office/officeart/2005/8/layout/cycle6"/>
    <dgm:cxn modelId="{3D3DA960-13A8-4AB5-AE10-36F783DCA69A}" type="presOf" srcId="{9ACE26CC-3FAE-4A4C-8DB9-7693F2B93957}" destId="{A1893FC5-26B7-4E31-9347-0F56B4C9EFFA}" srcOrd="0" destOrd="0" presId="urn:microsoft.com/office/officeart/2005/8/layout/cycle6"/>
    <dgm:cxn modelId="{F2D2E9D9-C0FA-46B0-BB15-8247CCD82DBA}" type="presOf" srcId="{9165397D-D5B7-43A3-9210-1210D06BA125}" destId="{82F411B3-C887-4856-938A-8479D03590E7}" srcOrd="0" destOrd="0" presId="urn:microsoft.com/office/officeart/2005/8/layout/cycle6"/>
    <dgm:cxn modelId="{6A12D014-A3F9-4EC0-8541-35AA1D91D7E8}" srcId="{CCA25A8F-77B4-4406-9F92-419027DF105A}" destId="{95C48A44-D7DC-420E-BCC9-E266ABC2F152}" srcOrd="0" destOrd="0" parTransId="{6645DD6A-B7EC-415D-9856-B759674F8C36}" sibTransId="{32DE177F-5F2C-4E9D-A2E7-4D3DD25D4ABF}"/>
    <dgm:cxn modelId="{33957BB4-F45D-4E46-9636-2C3F6CDA17F2}" type="presOf" srcId="{B6D68896-BCAA-4CC1-980C-BADF5209CA38}" destId="{CFBC5A14-80F2-4885-8B14-41AEE60E11D0}" srcOrd="0" destOrd="0" presId="urn:microsoft.com/office/officeart/2005/8/layout/cycle6"/>
    <dgm:cxn modelId="{74B9682E-54B3-4E15-A25E-DEA719F4E375}" type="presOf" srcId="{471F121A-0532-4ABD-B5AE-62CE8188264E}" destId="{CFF2F097-FB79-4CAF-9DB8-A393395D6AEC}" srcOrd="0" destOrd="0" presId="urn:microsoft.com/office/officeart/2005/8/layout/cycle6"/>
    <dgm:cxn modelId="{71AE5E87-496D-48CE-B8DA-B88A00272921}" srcId="{CCA25A8F-77B4-4406-9F92-419027DF105A}" destId="{5AB56DDC-A198-4E7A-AB5D-87DF66E7B9AE}" srcOrd="4" destOrd="0" parTransId="{42F2A84B-5B31-46FE-9C86-FE7B4626F61C}" sibTransId="{471F121A-0532-4ABD-B5AE-62CE8188264E}"/>
    <dgm:cxn modelId="{FAE6FCF9-452F-404A-80A0-7C22BC56A02D}" type="presOf" srcId="{95C48A44-D7DC-420E-BCC9-E266ABC2F152}" destId="{81E32E11-2C51-4B06-814F-8F071CEF6CB6}" srcOrd="0" destOrd="0" presId="urn:microsoft.com/office/officeart/2005/8/layout/cycle6"/>
    <dgm:cxn modelId="{CA10FEED-E0A9-4299-BDB3-F2E6DBB187AE}" type="presParOf" srcId="{EB8DC58C-9DD6-4E78-9F8F-E0782F408BE7}" destId="{81E32E11-2C51-4B06-814F-8F071CEF6CB6}" srcOrd="0" destOrd="0" presId="urn:microsoft.com/office/officeart/2005/8/layout/cycle6"/>
    <dgm:cxn modelId="{9B04AC0F-061B-42CA-8FC5-BA37183385DD}" type="presParOf" srcId="{EB8DC58C-9DD6-4E78-9F8F-E0782F408BE7}" destId="{075D32EF-31AB-4903-9253-D3559A4B3349}" srcOrd="1" destOrd="0" presId="urn:microsoft.com/office/officeart/2005/8/layout/cycle6"/>
    <dgm:cxn modelId="{1875B56A-3433-4251-B3DE-09DCD0496A92}" type="presParOf" srcId="{EB8DC58C-9DD6-4E78-9F8F-E0782F408BE7}" destId="{6BEF4F76-DC0C-4041-9080-7B1DA3EFC867}" srcOrd="2" destOrd="0" presId="urn:microsoft.com/office/officeart/2005/8/layout/cycle6"/>
    <dgm:cxn modelId="{6E3F459A-4448-458F-AF3B-29EA1B16E62E}" type="presParOf" srcId="{EB8DC58C-9DD6-4E78-9F8F-E0782F408BE7}" destId="{C54DB0D9-C664-43FC-B864-272C95DB2096}" srcOrd="3" destOrd="0" presId="urn:microsoft.com/office/officeart/2005/8/layout/cycle6"/>
    <dgm:cxn modelId="{E39F6B6E-2810-4D0A-99F9-F04EAD859E07}" type="presParOf" srcId="{EB8DC58C-9DD6-4E78-9F8F-E0782F408BE7}" destId="{476DEC3E-0656-4764-8945-087BFBE2E816}" srcOrd="4" destOrd="0" presId="urn:microsoft.com/office/officeart/2005/8/layout/cycle6"/>
    <dgm:cxn modelId="{42697305-A2D8-4951-A279-DE4C118A32BF}" type="presParOf" srcId="{EB8DC58C-9DD6-4E78-9F8F-E0782F408BE7}" destId="{D8C12D6A-E110-4211-B225-629FF10E9714}" srcOrd="5" destOrd="0" presId="urn:microsoft.com/office/officeart/2005/8/layout/cycle6"/>
    <dgm:cxn modelId="{0B757050-D42F-4AD6-A76B-366C0BBF657B}" type="presParOf" srcId="{EB8DC58C-9DD6-4E78-9F8F-E0782F408BE7}" destId="{A1893FC5-26B7-4E31-9347-0F56B4C9EFFA}" srcOrd="6" destOrd="0" presId="urn:microsoft.com/office/officeart/2005/8/layout/cycle6"/>
    <dgm:cxn modelId="{B7BF1CFB-7921-4B7A-A78D-4A1218E7E4A7}" type="presParOf" srcId="{EB8DC58C-9DD6-4E78-9F8F-E0782F408BE7}" destId="{9EB869D7-1887-4A62-A353-5DAC157327FE}" srcOrd="7" destOrd="0" presId="urn:microsoft.com/office/officeart/2005/8/layout/cycle6"/>
    <dgm:cxn modelId="{4F9EE5CB-DBC6-4DC0-8A6A-BE20A2394453}" type="presParOf" srcId="{EB8DC58C-9DD6-4E78-9F8F-E0782F408BE7}" destId="{CFBC5A14-80F2-4885-8B14-41AEE60E11D0}" srcOrd="8" destOrd="0" presId="urn:microsoft.com/office/officeart/2005/8/layout/cycle6"/>
    <dgm:cxn modelId="{84880AD1-AFFC-44A7-99A0-FD4EE5721D2D}" type="presParOf" srcId="{EB8DC58C-9DD6-4E78-9F8F-E0782F408BE7}" destId="{2E4B9AB4-496E-45D2-B6BC-696AD5DD50F8}" srcOrd="9" destOrd="0" presId="urn:microsoft.com/office/officeart/2005/8/layout/cycle6"/>
    <dgm:cxn modelId="{4510B560-F1CF-47B9-AB0A-654423A5D358}" type="presParOf" srcId="{EB8DC58C-9DD6-4E78-9F8F-E0782F408BE7}" destId="{8728F4F7-F9CC-4FF3-80DA-587E88D1B7EE}" srcOrd="10" destOrd="0" presId="urn:microsoft.com/office/officeart/2005/8/layout/cycle6"/>
    <dgm:cxn modelId="{601CB362-A533-4A92-BF78-8E1E742D0FAC}" type="presParOf" srcId="{EB8DC58C-9DD6-4E78-9F8F-E0782F408BE7}" destId="{82F411B3-C887-4856-938A-8479D03590E7}" srcOrd="11" destOrd="0" presId="urn:microsoft.com/office/officeart/2005/8/layout/cycle6"/>
    <dgm:cxn modelId="{F8328F02-C47F-4115-993C-5EB8FCD525EE}" type="presParOf" srcId="{EB8DC58C-9DD6-4E78-9F8F-E0782F408BE7}" destId="{8E2A9D39-F892-481B-9224-C92BDC79FE9A}" srcOrd="12" destOrd="0" presId="urn:microsoft.com/office/officeart/2005/8/layout/cycle6"/>
    <dgm:cxn modelId="{E5415B95-9609-48AA-AD9B-354352DC297F}" type="presParOf" srcId="{EB8DC58C-9DD6-4E78-9F8F-E0782F408BE7}" destId="{CDE4059A-51B7-4951-B933-74522373D7C2}" srcOrd="13" destOrd="0" presId="urn:microsoft.com/office/officeart/2005/8/layout/cycle6"/>
    <dgm:cxn modelId="{15C20902-4907-44E8-8FD3-8EF9A7A183AC}" type="presParOf" srcId="{EB8DC58C-9DD6-4E78-9F8F-E0782F408BE7}" destId="{CFF2F097-FB79-4CAF-9DB8-A393395D6AEC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CF0F8-B7BC-40E3-8E6B-5930D1E6C42B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56146-3DBD-4C79-AB71-2113D5161F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933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5E0DF2-5300-4DAC-9731-DB3D1A315C2F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8B928-5F21-49B9-8A2F-5D08D38E4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5E0DF2-5300-4DAC-9731-DB3D1A315C2F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8B928-5F21-49B9-8A2F-5D08D38E44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5E0DF2-5300-4DAC-9731-DB3D1A315C2F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8B928-5F21-49B9-8A2F-5D08D38E44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0DF2-5300-4DAC-9731-DB3D1A315C2F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E8B928-5F21-49B9-8A2F-5D08D38E4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0DF2-5300-4DAC-9731-DB3D1A315C2F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B928-5F21-49B9-8A2F-5D08D38E44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0DF2-5300-4DAC-9731-DB3D1A315C2F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B928-5F21-49B9-8A2F-5D08D38E4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0DF2-5300-4DAC-9731-DB3D1A315C2F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B928-5F21-49B9-8A2F-5D08D38E4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0DF2-5300-4DAC-9731-DB3D1A315C2F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B928-5F21-49B9-8A2F-5D08D38E4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0DF2-5300-4DAC-9731-DB3D1A315C2F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B928-5F21-49B9-8A2F-5D08D38E44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0DF2-5300-4DAC-9731-DB3D1A315C2F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B928-5F21-49B9-8A2F-5D08D38E44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0DF2-5300-4DAC-9731-DB3D1A315C2F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B928-5F21-49B9-8A2F-5D08D38E44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5E0DF2-5300-4DAC-9731-DB3D1A315C2F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8B928-5F21-49B9-8A2F-5D08D38E44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0DF2-5300-4DAC-9731-DB3D1A315C2F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B928-5F21-49B9-8A2F-5D08D38E44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0DF2-5300-4DAC-9731-DB3D1A315C2F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B928-5F21-49B9-8A2F-5D08D38E44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0DF2-5300-4DAC-9731-DB3D1A315C2F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B928-5F21-49B9-8A2F-5D08D38E44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5E0DF2-5300-4DAC-9731-DB3D1A315C2F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8B928-5F21-49B9-8A2F-5D08D38E4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5E0DF2-5300-4DAC-9731-DB3D1A315C2F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8B928-5F21-49B9-8A2F-5D08D38E44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5E0DF2-5300-4DAC-9731-DB3D1A315C2F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8B928-5F21-49B9-8A2F-5D08D38E44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5E0DF2-5300-4DAC-9731-DB3D1A315C2F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8B928-5F21-49B9-8A2F-5D08D38E44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5E0DF2-5300-4DAC-9731-DB3D1A315C2F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8B928-5F21-49B9-8A2F-5D08D38E4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5E0DF2-5300-4DAC-9731-DB3D1A315C2F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8B928-5F21-49B9-8A2F-5D08D38E44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5E0DF2-5300-4DAC-9731-DB3D1A315C2F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8B928-5F21-49B9-8A2F-5D08D38E4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75E0DF2-5300-4DAC-9731-DB3D1A315C2F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EE8B928-5F21-49B9-8A2F-5D08D38E4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75E0DF2-5300-4DAC-9731-DB3D1A315C2F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EE8B928-5F21-49B9-8A2F-5D08D38E4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200" dirty="0" smtClean="0">
                <a:latin typeface="Arial Black" pitchFamily="34" charset="0"/>
              </a:rPr>
              <a:t>ADVERTISING</a:t>
            </a:r>
          </a:p>
          <a:p>
            <a:pPr>
              <a:buNone/>
            </a:pPr>
            <a:endParaRPr lang="en-US" sz="7200" dirty="0" smtClean="0">
              <a:latin typeface="Arial Black" pitchFamily="34" charset="0"/>
            </a:endParaRPr>
          </a:p>
          <a:p>
            <a:pPr>
              <a:buNone/>
            </a:pPr>
            <a:r>
              <a:rPr lang="en-US" sz="7200" dirty="0" smtClean="0">
                <a:latin typeface="Arial Black" pitchFamily="34" charset="0"/>
              </a:rPr>
              <a:t>					</a:t>
            </a:r>
            <a:r>
              <a:rPr lang="en-US" sz="2400" dirty="0" err="1" smtClean="0">
                <a:latin typeface="Arial Black" pitchFamily="34" charset="0"/>
              </a:rPr>
              <a:t>Moneeba</a:t>
            </a:r>
            <a:r>
              <a:rPr lang="en-US" sz="2400" dirty="0" smtClean="0">
                <a:latin typeface="Arial Black" pitchFamily="34" charset="0"/>
              </a:rPr>
              <a:t> 	</a:t>
            </a:r>
            <a:r>
              <a:rPr lang="en-US" sz="2400" dirty="0" err="1" smtClean="0">
                <a:latin typeface="Arial Black" pitchFamily="34" charset="0"/>
              </a:rPr>
              <a:t>Iftikhar</a:t>
            </a:r>
            <a:r>
              <a:rPr lang="en-US" sz="2400" dirty="0" smtClean="0">
                <a:latin typeface="Arial Black" pitchFamily="34" charset="0"/>
              </a:rPr>
              <a:t>				</a:t>
            </a:r>
            <a:endParaRPr lang="en-US" sz="2400" dirty="0">
              <a:latin typeface="Arial Black" pitchFamily="34" charset="0"/>
            </a:endParaRPr>
          </a:p>
        </p:txBody>
      </p:sp>
      <p:pic>
        <p:nvPicPr>
          <p:cNvPr id="1027" name="Picture 3" descr="C:\Users\asus\Downloads\Advertis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33600"/>
            <a:ext cx="2933700" cy="35303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/>
              <a:t>       </a:t>
            </a:r>
            <a:r>
              <a:rPr lang="en-US" sz="4000" dirty="0" smtClean="0"/>
              <a:t>REMINDER  ADVERTISING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990600"/>
            <a:ext cx="7239000" cy="5257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Maintaining Customer Relationship</a:t>
            </a:r>
          </a:p>
          <a:p>
            <a:endParaRPr lang="en-US" dirty="0" smtClean="0"/>
          </a:p>
          <a:p>
            <a:r>
              <a:rPr lang="en-US" dirty="0" smtClean="0"/>
              <a:t>Reminding Consumers That The Product May Be Needed In The Near Future</a:t>
            </a:r>
          </a:p>
          <a:p>
            <a:endParaRPr lang="en-US" dirty="0" smtClean="0"/>
          </a:p>
          <a:p>
            <a:r>
              <a:rPr lang="en-US" dirty="0" smtClean="0"/>
              <a:t>Reminding Consumers Where To Buy The Product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5720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       SETTING THE ADVERTISING   BUDGET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14400"/>
            <a:ext cx="8183880" cy="418795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Affordable Method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Percentage Of Sales Method</a:t>
            </a:r>
          </a:p>
          <a:p>
            <a:endParaRPr lang="en-US" dirty="0" smtClean="0"/>
          </a:p>
          <a:p>
            <a:r>
              <a:rPr lang="en-US" dirty="0" smtClean="0"/>
              <a:t>Competitive Parity Method</a:t>
            </a:r>
          </a:p>
          <a:p>
            <a:endParaRPr lang="en-US" dirty="0" smtClean="0"/>
          </a:p>
          <a:p>
            <a:r>
              <a:rPr lang="en-US" dirty="0" smtClean="0"/>
              <a:t>Based On Product Life Cycle</a:t>
            </a:r>
            <a:endParaRPr lang="en-US" dirty="0"/>
          </a:p>
        </p:txBody>
      </p:sp>
      <p:pic>
        <p:nvPicPr>
          <p:cNvPr id="6146" name="Picture 2" descr="C:\Users\asus\Downloads\bu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447800"/>
            <a:ext cx="2390775" cy="1914525"/>
          </a:xfrm>
          <a:prstGeom prst="rect">
            <a:avLst/>
          </a:prstGeom>
          <a:noFill/>
        </p:spPr>
      </p:pic>
      <p:pic>
        <p:nvPicPr>
          <p:cNvPr id="6148" name="Picture 4" descr="C:\Users\asus\Downloads\bud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419600"/>
            <a:ext cx="2971800" cy="19775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025144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/>
              <a:t>       </a:t>
            </a:r>
            <a:r>
              <a:rPr lang="en-US" sz="4400" dirty="0" smtClean="0"/>
              <a:t>Type Of Advertising Media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715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Outdoor Advertising (Billboard, Transport) </a:t>
            </a:r>
          </a:p>
          <a:p>
            <a:r>
              <a:rPr lang="en-US" dirty="0" smtClean="0"/>
              <a:t>Media Advertising (Television, Radio)</a:t>
            </a:r>
          </a:p>
          <a:p>
            <a:r>
              <a:rPr lang="en-US" dirty="0" smtClean="0"/>
              <a:t>Print Advertising (Newspaper, Magazine)</a:t>
            </a:r>
          </a:p>
          <a:p>
            <a:r>
              <a:rPr lang="en-US" dirty="0" smtClean="0"/>
              <a:t>Internet Advertising</a:t>
            </a:r>
          </a:p>
          <a:p>
            <a:r>
              <a:rPr lang="en-US" dirty="0" smtClean="0"/>
              <a:t>Celebrity Advertising</a:t>
            </a:r>
          </a:p>
          <a:p>
            <a:r>
              <a:rPr lang="en-US" dirty="0" smtClean="0"/>
              <a:t>Cinema Advertising</a:t>
            </a:r>
          </a:p>
          <a:p>
            <a:r>
              <a:rPr lang="en-US" dirty="0" smtClean="0"/>
              <a:t>Retailer/Local Advertising</a:t>
            </a:r>
          </a:p>
          <a:p>
            <a:r>
              <a:rPr lang="en-US" dirty="0" smtClean="0"/>
              <a:t>Brand Advertising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8195" name="Picture 3" descr="C:\Users\asus\Downloads\Red_Bull_advertising_Mini_in_Canberra_City_Cent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048000"/>
            <a:ext cx="3124200" cy="2726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/>
              <a:t>     Five Players In Advertising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95800" y="990600"/>
            <a:ext cx="4648200" cy="5016691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1. Advertiser</a:t>
            </a:r>
          </a:p>
          <a:p>
            <a:endParaRPr lang="en-US" dirty="0" smtClean="0"/>
          </a:p>
          <a:p>
            <a:r>
              <a:rPr lang="en-US" dirty="0" smtClean="0"/>
              <a:t>2.Advertising Agency</a:t>
            </a:r>
          </a:p>
          <a:p>
            <a:endParaRPr lang="en-US" dirty="0" smtClean="0"/>
          </a:p>
          <a:p>
            <a:r>
              <a:rPr lang="en-US" dirty="0" smtClean="0"/>
              <a:t>3. Media</a:t>
            </a:r>
          </a:p>
          <a:p>
            <a:endParaRPr lang="en-US" dirty="0" smtClean="0"/>
          </a:p>
          <a:p>
            <a:r>
              <a:rPr lang="en-US" dirty="0" smtClean="0"/>
              <a:t>4.Vendors</a:t>
            </a:r>
          </a:p>
          <a:p>
            <a:endParaRPr lang="en-US" dirty="0" smtClean="0"/>
          </a:p>
          <a:p>
            <a:r>
              <a:rPr lang="en-US" dirty="0" smtClean="0"/>
              <a:t>5.Target Audience</a:t>
            </a:r>
            <a:endParaRPr lang="en-US" dirty="0"/>
          </a:p>
        </p:txBody>
      </p:sp>
      <p:pic>
        <p:nvPicPr>
          <p:cNvPr id="4098" name="Picture 2" descr="C:\Users\asus\Downloads\article-1087832-01268FD80000044D-526_468x3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76130"/>
            <a:ext cx="3810000" cy="48867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/>
              <a:t>            Role Of Advertising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990600"/>
            <a:ext cx="6858000" cy="5638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Marketing Role </a:t>
            </a:r>
          </a:p>
          <a:p>
            <a:endParaRPr lang="en-US" dirty="0" smtClean="0"/>
          </a:p>
          <a:p>
            <a:r>
              <a:rPr lang="en-US" dirty="0" smtClean="0"/>
              <a:t>Communication Role </a:t>
            </a:r>
          </a:p>
          <a:p>
            <a:endParaRPr lang="en-US" dirty="0" smtClean="0"/>
          </a:p>
          <a:p>
            <a:r>
              <a:rPr lang="en-US" dirty="0" smtClean="0"/>
              <a:t>Economic Role</a:t>
            </a:r>
          </a:p>
          <a:p>
            <a:endParaRPr lang="en-US" dirty="0" smtClean="0"/>
          </a:p>
          <a:p>
            <a:r>
              <a:rPr lang="en-US" dirty="0" smtClean="0"/>
              <a:t>Social Role</a:t>
            </a:r>
            <a:endParaRPr lang="en-US" dirty="0"/>
          </a:p>
        </p:txBody>
      </p:sp>
      <p:pic>
        <p:nvPicPr>
          <p:cNvPr id="3074" name="Picture 2" descr="C:\Users\asus\Downloads\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352800"/>
            <a:ext cx="32766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/>
              <a:t>    Classification Of Advertising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63280" y="1143000"/>
            <a:ext cx="3718720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 smtClean="0"/>
              <a:t>On basis of Demand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Product demand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Brand demand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Advertising of service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Hotel services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Education services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Transportation services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Hospitality services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Financial service</a:t>
            </a:r>
          </a:p>
          <a:p>
            <a:pPr>
              <a:buFont typeface="Courier New" pitchFamily="49" charset="0"/>
              <a:buChar char="o"/>
            </a:pPr>
            <a:endParaRPr lang="en-US" b="1" dirty="0" smtClean="0"/>
          </a:p>
          <a:p>
            <a:pPr>
              <a:buFont typeface="Courier New" pitchFamily="49" charset="0"/>
              <a:buChar char="o"/>
            </a:pP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09442" y="1143000"/>
            <a:ext cx="3638757" cy="53339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</a:t>
            </a:r>
            <a:r>
              <a:rPr kumimoji="0" lang="en-US" sz="27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Geographical basis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§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Global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§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National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§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Regional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§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en-US" sz="27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</a:t>
            </a:r>
            <a:r>
              <a:rPr kumimoji="0" lang="en-US" sz="27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Basis of Target Groups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r>
              <a:rPr lang="en-US" sz="2700" baseline="0" dirty="0" smtClean="0"/>
              <a:t>Consumers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r>
              <a:rPr kumimoji="0" lang="en-US" sz="27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</a:t>
            </a:r>
            <a:endParaRPr kumimoji="0" lang="en-US" sz="27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5" name="Picture 7" descr="C:\Users\HP\Pictures\herohonda.bmp"/>
          <p:cNvPicPr>
            <a:picLocks noChangeAspect="1" noChangeArrowheads="1"/>
          </p:cNvPicPr>
          <p:nvPr/>
        </p:nvPicPr>
        <p:blipFill>
          <a:blip r:embed="rId2" cstate="print">
            <a:lum contrast="-40000"/>
          </a:blip>
          <a:srcRect/>
          <a:stretch>
            <a:fillRect/>
          </a:stretch>
        </p:blipFill>
        <p:spPr bwMode="auto">
          <a:xfrm>
            <a:off x="0" y="4429132"/>
            <a:ext cx="2428860" cy="2428868"/>
          </a:xfrm>
          <a:prstGeom prst="rect">
            <a:avLst/>
          </a:prstGeom>
          <a:noFill/>
        </p:spPr>
      </p:pic>
      <p:pic>
        <p:nvPicPr>
          <p:cNvPr id="17414" name="Picture 6" descr="C:\Users\HP\Pictures\philips.bmp"/>
          <p:cNvPicPr>
            <a:picLocks noChangeAspect="1" noChangeArrowheads="1"/>
          </p:cNvPicPr>
          <p:nvPr/>
        </p:nvPicPr>
        <p:blipFill>
          <a:blip r:embed="rId3" cstate="print">
            <a:lum contrast="-40000"/>
          </a:blip>
          <a:srcRect/>
          <a:stretch>
            <a:fillRect/>
          </a:stretch>
        </p:blipFill>
        <p:spPr bwMode="auto">
          <a:xfrm>
            <a:off x="3124200" y="5210175"/>
            <a:ext cx="2771775" cy="1647825"/>
          </a:xfrm>
          <a:prstGeom prst="rect">
            <a:avLst/>
          </a:prstGeom>
          <a:noFill/>
        </p:spPr>
      </p:pic>
      <p:pic>
        <p:nvPicPr>
          <p:cNvPr id="17413" name="Picture 5" descr="C:\Users\HP\Pictures\nokia.jpg"/>
          <p:cNvPicPr>
            <a:picLocks noChangeAspect="1" noChangeArrowheads="1"/>
          </p:cNvPicPr>
          <p:nvPr/>
        </p:nvPicPr>
        <p:blipFill>
          <a:blip r:embed="rId4" cstate="print">
            <a:lum contrast="-40000"/>
          </a:blip>
          <a:srcRect/>
          <a:stretch>
            <a:fillRect/>
          </a:stretch>
        </p:blipFill>
        <p:spPr bwMode="auto">
          <a:xfrm>
            <a:off x="6215075" y="4500570"/>
            <a:ext cx="2928926" cy="2357430"/>
          </a:xfrm>
          <a:prstGeom prst="rect">
            <a:avLst/>
          </a:prstGeom>
          <a:noFill/>
        </p:spPr>
      </p:pic>
      <p:pic>
        <p:nvPicPr>
          <p:cNvPr id="7" name="Picture 3" descr="C:\Users\HP\Pictures\cadbury.bmp"/>
          <p:cNvPicPr>
            <a:picLocks noChangeAspect="1" noChangeArrowheads="1"/>
          </p:cNvPicPr>
          <p:nvPr/>
        </p:nvPicPr>
        <p:blipFill>
          <a:blip r:embed="rId5" cstate="print">
            <a:lum contrast="-40000"/>
          </a:blip>
          <a:srcRect/>
          <a:stretch>
            <a:fillRect/>
          </a:stretch>
        </p:blipFill>
        <p:spPr bwMode="auto">
          <a:xfrm>
            <a:off x="7215174" y="0"/>
            <a:ext cx="1928826" cy="1571612"/>
          </a:xfrm>
          <a:prstGeom prst="rect">
            <a:avLst/>
          </a:prstGeom>
          <a:noFill/>
        </p:spPr>
      </p:pic>
      <p:pic>
        <p:nvPicPr>
          <p:cNvPr id="5" name="Picture 2" descr="C:\Users\HP\Pictures\vodafone.jpg"/>
          <p:cNvPicPr>
            <a:picLocks noChangeAspect="1" noChangeArrowheads="1"/>
          </p:cNvPicPr>
          <p:nvPr/>
        </p:nvPicPr>
        <p:blipFill>
          <a:blip r:embed="rId6" cstate="print">
            <a:lum contrast="-40000"/>
          </a:blip>
          <a:srcRect/>
          <a:stretch>
            <a:fillRect/>
          </a:stretch>
        </p:blipFill>
        <p:spPr bwMode="auto">
          <a:xfrm>
            <a:off x="0" y="0"/>
            <a:ext cx="1857388" cy="172586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 of Top Advertising Agencies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IN" sz="2400" b="1" dirty="0"/>
              <a:t>Ogilvy &amp; </a:t>
            </a:r>
            <a:r>
              <a:rPr lang="en-IN" sz="2400" b="1" dirty="0" err="1" smtClean="0"/>
              <a:t>Mather</a:t>
            </a:r>
            <a:r>
              <a:rPr lang="en-IN" sz="2400" b="1" dirty="0" smtClean="0"/>
              <a:t>- </a:t>
            </a:r>
            <a:r>
              <a:rPr lang="en-IN" sz="2400" dirty="0"/>
              <a:t>Hutch (Vodafone), Cadbury, </a:t>
            </a:r>
            <a:r>
              <a:rPr lang="en-IN" sz="2400" dirty="0" smtClean="0"/>
              <a:t>Asian </a:t>
            </a:r>
            <a:r>
              <a:rPr lang="en-IN" sz="2400" dirty="0"/>
              <a:t>Paints and </a:t>
            </a:r>
            <a:r>
              <a:rPr lang="en-IN" sz="2400" dirty="0" err="1"/>
              <a:t>Fevicol</a:t>
            </a:r>
            <a:r>
              <a:rPr lang="en-IN" sz="2400" dirty="0"/>
              <a:t>. </a:t>
            </a:r>
            <a:endParaRPr lang="en-IN" sz="2400" dirty="0" smtClean="0"/>
          </a:p>
          <a:p>
            <a:r>
              <a:rPr lang="en-IN" sz="2400" dirty="0"/>
              <a:t> </a:t>
            </a:r>
            <a:r>
              <a:rPr lang="en-IN" sz="2400" b="1" dirty="0"/>
              <a:t>JWT</a:t>
            </a:r>
            <a:r>
              <a:rPr lang="en-IN" sz="2400" dirty="0"/>
              <a:t>, J Walter </a:t>
            </a:r>
            <a:r>
              <a:rPr lang="en-IN" sz="2400" dirty="0" smtClean="0"/>
              <a:t>Thompson- Nestle, Ford</a:t>
            </a:r>
            <a:r>
              <a:rPr lang="en-IN" sz="2400" dirty="0"/>
              <a:t>, Nokia and Unilever. </a:t>
            </a:r>
            <a:r>
              <a:rPr lang="en-IN" sz="2400" dirty="0" smtClean="0"/>
              <a:t> </a:t>
            </a:r>
            <a:r>
              <a:rPr lang="en-IN" sz="2400" b="1" dirty="0" smtClean="0"/>
              <a:t> </a:t>
            </a:r>
          </a:p>
          <a:p>
            <a:r>
              <a:rPr lang="en-IN" sz="2400" b="1" dirty="0" err="1"/>
              <a:t>Mudra</a:t>
            </a:r>
            <a:r>
              <a:rPr lang="en-IN" sz="2400" b="1" dirty="0"/>
              <a:t> </a:t>
            </a:r>
            <a:r>
              <a:rPr lang="en-IN" sz="2400" b="1" dirty="0" smtClean="0"/>
              <a:t>Communication- </a:t>
            </a:r>
            <a:r>
              <a:rPr lang="en-IN" sz="2400" dirty="0" smtClean="0"/>
              <a:t>HBO</a:t>
            </a:r>
            <a:r>
              <a:rPr lang="en-IN" sz="2400" dirty="0"/>
              <a:t>, Philips, Reliance </a:t>
            </a:r>
            <a:r>
              <a:rPr lang="en-IN" sz="2400" dirty="0" err="1"/>
              <a:t>NetConnect</a:t>
            </a:r>
            <a:r>
              <a:rPr lang="en-IN" sz="2400" dirty="0"/>
              <a:t>, Big </a:t>
            </a:r>
            <a:r>
              <a:rPr lang="en-IN" sz="2400" dirty="0" smtClean="0"/>
              <a:t>Bazaar.</a:t>
            </a:r>
          </a:p>
          <a:p>
            <a:r>
              <a:rPr lang="en-IN" sz="2400" b="1" dirty="0"/>
              <a:t>FCB </a:t>
            </a:r>
            <a:r>
              <a:rPr lang="en-IN" sz="2400" b="1" dirty="0" err="1"/>
              <a:t>Ulka</a:t>
            </a:r>
            <a:r>
              <a:rPr lang="en-IN" sz="2400" b="1" dirty="0"/>
              <a:t> Advertising </a:t>
            </a:r>
            <a:r>
              <a:rPr lang="en-IN" sz="2400" b="1" dirty="0" smtClean="0"/>
              <a:t>Ltd-</a:t>
            </a:r>
            <a:r>
              <a:rPr lang="en-IN" sz="2400" dirty="0" err="1"/>
              <a:t>Tata</a:t>
            </a:r>
            <a:r>
              <a:rPr lang="en-IN" sz="2400" dirty="0"/>
              <a:t> Indicom, Whirlpool, Zee Cinema, </a:t>
            </a:r>
            <a:r>
              <a:rPr lang="en-IN" sz="2400" dirty="0" err="1"/>
              <a:t>Santoor</a:t>
            </a:r>
            <a:r>
              <a:rPr lang="en-IN" sz="2400" dirty="0"/>
              <a:t>, </a:t>
            </a:r>
            <a:r>
              <a:rPr lang="en-IN" sz="2400" dirty="0" err="1"/>
              <a:t>Sunfeast</a:t>
            </a:r>
            <a:r>
              <a:rPr lang="en-IN" sz="2400" dirty="0"/>
              <a:t> and </a:t>
            </a:r>
            <a:r>
              <a:rPr lang="en-IN" sz="2400" dirty="0" smtClean="0"/>
              <a:t>Amul.</a:t>
            </a:r>
          </a:p>
          <a:p>
            <a:pPr lvl="0"/>
            <a:r>
              <a:rPr lang="en-IN" sz="2600" b="1" dirty="0"/>
              <a:t>Grey Worldwide (I) </a:t>
            </a:r>
            <a:r>
              <a:rPr lang="en-IN" sz="2600" b="1" dirty="0" err="1"/>
              <a:t>Pvt</a:t>
            </a:r>
            <a:r>
              <a:rPr lang="en-IN" sz="2600" b="1" dirty="0"/>
              <a:t>. </a:t>
            </a:r>
            <a:r>
              <a:rPr lang="en-IN" sz="2600" b="1" dirty="0" smtClean="0"/>
              <a:t>Ltd-</a:t>
            </a:r>
            <a:r>
              <a:rPr lang="en-IN" sz="2600" dirty="0"/>
              <a:t> Hero Honda, </a:t>
            </a:r>
            <a:r>
              <a:rPr lang="en-IN" sz="2600" dirty="0" err="1"/>
              <a:t>Maruti</a:t>
            </a:r>
            <a:r>
              <a:rPr lang="en-IN" sz="2600" dirty="0"/>
              <a:t> Suzuki, Nestle, </a:t>
            </a:r>
            <a:r>
              <a:rPr lang="en-IN" sz="2600" dirty="0" smtClean="0"/>
              <a:t> </a:t>
            </a:r>
            <a:r>
              <a:rPr lang="en-IN" sz="2600" dirty="0" err="1"/>
              <a:t>Ambuja</a:t>
            </a:r>
            <a:r>
              <a:rPr lang="en-IN" sz="2600" dirty="0"/>
              <a:t> Cement</a:t>
            </a:r>
            <a:r>
              <a:rPr lang="en-IN" sz="2600" dirty="0" smtClean="0"/>
              <a:t>, UTV, </a:t>
            </a:r>
            <a:r>
              <a:rPr lang="en-IN" sz="2600" dirty="0"/>
              <a:t>P&amp;G and </a:t>
            </a:r>
            <a:r>
              <a:rPr lang="en-IN" sz="2600" dirty="0" smtClean="0"/>
              <a:t>Godrej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sus\Downloads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57200"/>
            <a:ext cx="6638042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WHAT DOES ADVERTISING MEAN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8077200" cy="5791200"/>
          </a:xfrm>
        </p:spPr>
        <p:txBody>
          <a:bodyPr>
            <a:normAutofit/>
          </a:bodyPr>
          <a:lstStyle/>
          <a:p>
            <a:r>
              <a:rPr lang="en-US" b="1" dirty="0" smtClean="0"/>
              <a:t>Advertising Simply Means A Way Of Communication That Reaches All Types Of Sector</a:t>
            </a:r>
          </a:p>
          <a:p>
            <a:r>
              <a:rPr lang="en-US" b="1" dirty="0" smtClean="0"/>
              <a:t>It Provides Information And Creates Awareness Among People Relating To A Product Etc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3200" b="1" dirty="0" smtClean="0"/>
              <a:t>               DEFINITION</a:t>
            </a:r>
          </a:p>
          <a:p>
            <a:r>
              <a:rPr lang="en-US" sz="2400" b="1" dirty="0" smtClean="0"/>
              <a:t>Any paid form of non-personal presentation and promotion of ideas, goods or services by an identified sponsor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83820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2768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/>
              <a:t>In Short AIDA Principle:</a:t>
            </a:r>
          </a:p>
          <a:p>
            <a:pPr>
              <a:buNone/>
            </a:pPr>
            <a:r>
              <a:rPr lang="en-US" dirty="0" smtClean="0"/>
              <a:t>		Attract Attention – Capture reader</a:t>
            </a:r>
          </a:p>
          <a:p>
            <a:pPr>
              <a:buNone/>
            </a:pPr>
            <a:r>
              <a:rPr lang="en-US" dirty="0" smtClean="0"/>
              <a:t>		Create Interest – You keen to find out 						more </a:t>
            </a:r>
          </a:p>
          <a:p>
            <a:pPr>
              <a:buNone/>
            </a:pPr>
            <a:r>
              <a:rPr lang="en-US" dirty="0" smtClean="0"/>
              <a:t>		Develop Desire – Feel a need to buy </a:t>
            </a:r>
          </a:p>
          <a:p>
            <a:pPr>
              <a:buNone/>
            </a:pPr>
            <a:r>
              <a:rPr lang="en-US" dirty="0" smtClean="0"/>
              <a:t>		Promote Action – Information that you 					will need to buy</a:t>
            </a:r>
          </a:p>
          <a:p>
            <a:endParaRPr lang="en-US" dirty="0"/>
          </a:p>
        </p:txBody>
      </p:sp>
      <p:pic>
        <p:nvPicPr>
          <p:cNvPr id="4" name="Picture 3" descr="C:\Users\asus\Downloads\a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559629"/>
            <a:ext cx="2085975" cy="2383971"/>
          </a:xfrm>
          <a:prstGeom prst="rect">
            <a:avLst/>
          </a:prstGeom>
          <a:noFill/>
        </p:spPr>
      </p:pic>
      <p:pic>
        <p:nvPicPr>
          <p:cNvPr id="5" name="Picture 3" descr="C:\Users\asus\Downloads\ad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962400"/>
            <a:ext cx="4038600" cy="1934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37895"/>
              </p:ext>
            </p:extLst>
          </p:nvPr>
        </p:nvGraphicFramePr>
        <p:xfrm>
          <a:off x="1371600" y="0"/>
          <a:ext cx="64770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2743200" y="3581400"/>
            <a:ext cx="3657600" cy="9144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Advertising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83880" cy="1051560"/>
          </a:xfrm>
        </p:spPr>
        <p:txBody>
          <a:bodyPr/>
          <a:lstStyle/>
          <a:p>
            <a:r>
              <a:rPr lang="en-US" dirty="0" smtClean="0"/>
              <a:t>        </a:t>
            </a:r>
            <a:r>
              <a:rPr lang="en-US" sz="4800" dirty="0" smtClean="0"/>
              <a:t>Purpose Of Advertising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83880" cy="5029200"/>
          </a:xfrm>
        </p:spPr>
        <p:txBody>
          <a:bodyPr/>
          <a:lstStyle/>
          <a:p>
            <a:r>
              <a:rPr lang="en-US" dirty="0" smtClean="0"/>
              <a:t>Delivering the proper message to customers</a:t>
            </a:r>
          </a:p>
          <a:p>
            <a:endParaRPr lang="en-US" dirty="0" smtClean="0"/>
          </a:p>
          <a:p>
            <a:r>
              <a:rPr lang="en-US" dirty="0" smtClean="0"/>
              <a:t>To convince customers that a company’s services or products are best</a:t>
            </a:r>
          </a:p>
          <a:p>
            <a:endParaRPr lang="en-US" dirty="0" smtClean="0"/>
          </a:p>
          <a:p>
            <a:r>
              <a:rPr lang="en-US" dirty="0" smtClean="0"/>
              <a:t>Enhance the Image of company</a:t>
            </a:r>
          </a:p>
          <a:p>
            <a:endParaRPr lang="en-US" dirty="0" smtClean="0"/>
          </a:p>
          <a:p>
            <a:r>
              <a:rPr lang="en-US" dirty="0" smtClean="0"/>
              <a:t>Demonstrate new uses for established products to hold existing customers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  TYPES OF ADVERTISING              OBJECTIVE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447800"/>
            <a:ext cx="7162800" cy="4559491"/>
          </a:xfrm>
        </p:spPr>
        <p:txBody>
          <a:bodyPr/>
          <a:lstStyle/>
          <a:p>
            <a:r>
              <a:rPr lang="en-US" dirty="0" smtClean="0"/>
              <a:t>INFORMATIVE ADVERTISING</a:t>
            </a:r>
          </a:p>
          <a:p>
            <a:pPr lvl="1"/>
            <a:r>
              <a:rPr lang="en-US" dirty="0" smtClean="0"/>
              <a:t>New Product, New Service, New Features, Re-Launch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PERSUASIVE ADVERTISING</a:t>
            </a:r>
          </a:p>
          <a:p>
            <a:pPr lvl="1"/>
            <a:r>
              <a:rPr lang="en-US" dirty="0" smtClean="0"/>
              <a:t>Comparative Ads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REMINDER ADVERTISING</a:t>
            </a:r>
          </a:p>
          <a:p>
            <a:pPr lvl="1"/>
            <a:r>
              <a:rPr lang="en-US" dirty="0" smtClean="0"/>
              <a:t>Continuous Ads </a:t>
            </a:r>
          </a:p>
          <a:p>
            <a:pPr lvl="2"/>
            <a:r>
              <a:rPr lang="en-US" dirty="0" smtClean="0"/>
              <a:t>Ex: Coca Cola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      </a:t>
            </a:r>
            <a:r>
              <a:rPr lang="en-US" sz="3500" dirty="0" smtClean="0"/>
              <a:t>INFORMATIVE  ADVERTISING</a:t>
            </a:r>
            <a:endParaRPr lang="en-US" sz="35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143000"/>
            <a:ext cx="79248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Building A Brand And Company Image</a:t>
            </a:r>
          </a:p>
          <a:p>
            <a:endParaRPr lang="en-US" dirty="0" smtClean="0"/>
          </a:p>
          <a:p>
            <a:r>
              <a:rPr lang="en-US" dirty="0" smtClean="0"/>
              <a:t>Telling The Market About A New Product</a:t>
            </a:r>
          </a:p>
          <a:p>
            <a:endParaRPr lang="en-US" dirty="0" smtClean="0"/>
          </a:p>
          <a:p>
            <a:r>
              <a:rPr lang="en-US" dirty="0" smtClean="0"/>
              <a:t>Explaining How The Product Works</a:t>
            </a:r>
          </a:p>
          <a:p>
            <a:endParaRPr lang="en-US" dirty="0" smtClean="0"/>
          </a:p>
          <a:p>
            <a:r>
              <a:rPr lang="en-US" dirty="0" smtClean="0"/>
              <a:t>Suggesting New Usage Of A Product</a:t>
            </a:r>
          </a:p>
          <a:p>
            <a:endParaRPr lang="en-US" dirty="0" smtClean="0"/>
          </a:p>
          <a:p>
            <a:r>
              <a:rPr lang="en-US" dirty="0" smtClean="0"/>
              <a:t>Informing The Market Of A Price Change</a:t>
            </a:r>
          </a:p>
          <a:p>
            <a:endParaRPr lang="en-US" dirty="0" smtClean="0"/>
          </a:p>
          <a:p>
            <a:r>
              <a:rPr lang="en-US" dirty="0" smtClean="0"/>
              <a:t>Describing Available Services And Support</a:t>
            </a:r>
          </a:p>
          <a:p>
            <a:endParaRPr lang="en-US" dirty="0" smtClean="0"/>
          </a:p>
          <a:p>
            <a:r>
              <a:rPr lang="en-US" dirty="0" smtClean="0"/>
              <a:t>Correcting False Impression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/>
              <a:t>     </a:t>
            </a:r>
            <a:r>
              <a:rPr lang="en-US" sz="4000" dirty="0" smtClean="0"/>
              <a:t>PERSUASIVE  ADVERTISING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143000"/>
            <a:ext cx="7848600" cy="5334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Building Brand Preference</a:t>
            </a:r>
          </a:p>
          <a:p>
            <a:endParaRPr lang="en-US" dirty="0" smtClean="0"/>
          </a:p>
          <a:p>
            <a:r>
              <a:rPr lang="en-US" dirty="0" smtClean="0"/>
              <a:t>Encouraging Switching To Your Brand</a:t>
            </a:r>
          </a:p>
          <a:p>
            <a:endParaRPr lang="en-US" dirty="0" smtClean="0"/>
          </a:p>
          <a:p>
            <a:r>
              <a:rPr lang="en-US" dirty="0" smtClean="0"/>
              <a:t>Persuading Customers To Purchase New</a:t>
            </a:r>
          </a:p>
          <a:p>
            <a:endParaRPr lang="en-US" dirty="0" smtClean="0"/>
          </a:p>
          <a:p>
            <a:r>
              <a:rPr lang="en-US" dirty="0" smtClean="0"/>
              <a:t>Convincing Customers To Tell Others About The Brand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xecutiv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532</TotalTime>
  <Words>362</Words>
  <Application>Microsoft Office PowerPoint</Application>
  <PresentationFormat>On-screen Show (4:3)</PresentationFormat>
  <Paragraphs>134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Arial</vt:lpstr>
      <vt:lpstr>Arial Black</vt:lpstr>
      <vt:lpstr>Calibri</vt:lpstr>
      <vt:lpstr>Century Gothic</vt:lpstr>
      <vt:lpstr>Courier New</vt:lpstr>
      <vt:lpstr>Gill Sans MT</vt:lpstr>
      <vt:lpstr>Palatino Linotype</vt:lpstr>
      <vt:lpstr>Verdana</vt:lpstr>
      <vt:lpstr>Wingdings</vt:lpstr>
      <vt:lpstr>Wingdings 2</vt:lpstr>
      <vt:lpstr>Wingdings 3</vt:lpstr>
      <vt:lpstr>Solstice</vt:lpstr>
      <vt:lpstr>Executive</vt:lpstr>
      <vt:lpstr>PowerPoint Presentation</vt:lpstr>
      <vt:lpstr>WHAT DOES ADVERTISING MEAN?</vt:lpstr>
      <vt:lpstr>PowerPoint Presentation</vt:lpstr>
      <vt:lpstr>PowerPoint Presentation</vt:lpstr>
      <vt:lpstr>PowerPoint Presentation</vt:lpstr>
      <vt:lpstr>        Purpose Of Advertising</vt:lpstr>
      <vt:lpstr>   TYPES OF ADVERTISING              OBJECTIVE</vt:lpstr>
      <vt:lpstr>       INFORMATIVE  ADVERTISING</vt:lpstr>
      <vt:lpstr>     PERSUASIVE  ADVERTISING</vt:lpstr>
      <vt:lpstr>       REMINDER  ADVERTISING</vt:lpstr>
      <vt:lpstr>        SETTING THE ADVERTISING   BUDGET </vt:lpstr>
      <vt:lpstr>Functions :</vt:lpstr>
      <vt:lpstr>       Type Of Advertising Media</vt:lpstr>
      <vt:lpstr>     Five Players In Advertising</vt:lpstr>
      <vt:lpstr>            Role Of Advertising </vt:lpstr>
      <vt:lpstr>    Classification Of Advertising</vt:lpstr>
      <vt:lpstr>Examples of Top Advertising Agencies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 BMS B</dc:title>
  <dc:creator>Nilesh</dc:creator>
  <cp:lastModifiedBy>Kaleem</cp:lastModifiedBy>
  <cp:revision>66</cp:revision>
  <dcterms:created xsi:type="dcterms:W3CDTF">2012-09-15T02:55:53Z</dcterms:created>
  <dcterms:modified xsi:type="dcterms:W3CDTF">2020-09-16T10:56:17Z</dcterms:modified>
</cp:coreProperties>
</file>